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8"/>
  </p:notesMasterIdLst>
  <p:sldIdLst>
    <p:sldId id="291" r:id="rId2"/>
    <p:sldId id="297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6">
          <p15:clr>
            <a:srgbClr val="A4A3A4"/>
          </p15:clr>
        </p15:guide>
        <p15:guide id="2" pos="38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451" autoAdjust="0"/>
  </p:normalViewPr>
  <p:slideViewPr>
    <p:cSldViewPr snapToGrid="0" snapToObjects="1">
      <p:cViewPr varScale="1">
        <p:scale>
          <a:sx n="74" d="100"/>
          <a:sy n="74" d="100"/>
        </p:scale>
        <p:origin x="878" y="96"/>
      </p:cViewPr>
      <p:guideLst>
        <p:guide orient="horz" pos="2116"/>
        <p:guide pos="3866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dirty="0">
              <a:ea typeface="MS PGothic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CA7B74D-3791-4AC6-8451-F10DBCCCDD9A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1" charset="-128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>
              <a:ea typeface="MS PGothic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1" charset="-128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1" charset="-128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dirty="0">
              <a:ea typeface="MS PGothic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MS PGothic" pitchFamily="1" charset="-128"/>
                <a:cs typeface="+mn-cs"/>
              </a:r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MS PGothic" pitchFamily="1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MS PGothic" charset="0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charset="0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charset="0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charset="0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charset="0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charset="0"/>
          <a:cs typeface="MS PGothic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charset="0"/>
          <a:cs typeface="MS PGothic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charset="0"/>
          <a:cs typeface="MS PGothic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pitchFamily="1" charset="0"/>
          <a:ea typeface="MS PGothic" charset="0"/>
          <a:cs typeface="MS PGothic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TradeGothic"/>
          <a:ea typeface="MS PGothic" charset="0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TradeGothic"/>
          <a:ea typeface="MS PGothic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TradeGothic"/>
          <a:ea typeface="MS PGothic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TradeGothic"/>
          <a:ea typeface="MS PGothic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TradeGothic"/>
          <a:ea typeface="MS PGothic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erbday.org/gallery/" TargetMode="External"/><Relationship Id="rId13" Type="http://schemas.openxmlformats.org/officeDocument/2006/relationships/hyperlink" Target="https://github.com/ayushrskiaa/SIH-project-docs" TargetMode="External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hyperlink" Target="https://www.ncbi.nlm.nih.gov/books/NBK92773/" TargetMode="External"/><Relationship Id="rId12" Type="http://schemas.openxmlformats.org/officeDocument/2006/relationships/hyperlink" Target="https://github.com/ayushrskiaa/SIH-project-2024" TargetMode="Externa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rturl.at/M9Dc4" TargetMode="External"/><Relationship Id="rId11" Type="http://schemas.openxmlformats.org/officeDocument/2006/relationships/hyperlink" Target="https://drive.google.com/drive/folders/1amD_IMZoOznnxJ0uj6pv-NGxFsNe2baD?usp=sharing*" TargetMode="External"/><Relationship Id="rId5" Type="http://schemas.openxmlformats.org/officeDocument/2006/relationships/hyperlink" Target="https://en.wikipedia.org/wiki/Medicinal_plants" TargetMode="External"/><Relationship Id="rId15" Type="http://schemas.openxmlformats.org/officeDocument/2006/relationships/image" Target="../media/image23.jpeg"/><Relationship Id="rId10" Type="http://schemas.openxmlformats.org/officeDocument/2006/relationships/hyperlink" Target="https://www.nccih.nih.gov/health/herbs" TargetMode="External"/><Relationship Id="rId19" Type="http://schemas.openxmlformats.org/officeDocument/2006/relationships/hyperlink" Target="https://www.youtube.com/watch?v=FDE1CwYFCrM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theherbalacademy.com/" TargetMode="External"/><Relationship Id="rId1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9916"/>
          <a:stretch>
            <a:fillRect/>
          </a:stretch>
        </p:blipFill>
        <p:spPr>
          <a:xfrm>
            <a:off x="8287451" y="1631069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18025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1230451"/>
            <a:ext cx="8304714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en-US" sz="2400" b="1" dirty="0">
                <a:latin typeface="Arial" panose="02080604020202020204" pitchFamily="34" charset="0"/>
                <a:cs typeface="Arial" panose="02080604020202020204" pitchFamily="34" charset="0"/>
              </a:rPr>
              <a:t>Problem Statement ID –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1555</a:t>
            </a:r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400" b="1" dirty="0">
                <a:latin typeface="Arial" panose="02080604020202020204" pitchFamily="34" charset="0"/>
                <a:cs typeface="Arial" panose="02080604020202020204" pitchFamily="34" charset="0"/>
              </a:rPr>
              <a:t>Problem Statement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Title- Virtual Herbal Garden: Discover AYUSH Medicinal Plants</a:t>
            </a:r>
            <a:endParaRPr lang="en-IN" sz="2400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en-US" sz="2400" b="1" dirty="0">
                <a:latin typeface="Arial" panose="02080604020202020204" pitchFamily="34" charset="0"/>
                <a:cs typeface="Arial" panose="02080604020202020204" pitchFamily="34" charset="0"/>
              </a:rPr>
              <a:t>Theme- </a:t>
            </a:r>
            <a:r>
              <a:rPr lang="en-IN" sz="2400" i="0" dirty="0">
                <a:solidFill>
                  <a:srgbClr val="212529"/>
                </a:solidFill>
                <a:effectLst/>
                <a:latin typeface="montserratregular"/>
              </a:rPr>
              <a:t>MedTech / </a:t>
            </a:r>
            <a:r>
              <a:rPr lang="en-IN" sz="2400" i="0" dirty="0" err="1">
                <a:solidFill>
                  <a:srgbClr val="212529"/>
                </a:solidFill>
                <a:effectLst/>
                <a:latin typeface="montserratregular"/>
              </a:rPr>
              <a:t>BioTech</a:t>
            </a:r>
            <a:r>
              <a:rPr lang="en-IN" sz="2400" i="0" dirty="0">
                <a:solidFill>
                  <a:srgbClr val="212529"/>
                </a:solidFill>
                <a:effectLst/>
                <a:latin typeface="montserratregular"/>
              </a:rPr>
              <a:t> / </a:t>
            </a:r>
            <a:r>
              <a:rPr lang="en-IN" sz="2400" i="0" dirty="0" err="1">
                <a:solidFill>
                  <a:srgbClr val="212529"/>
                </a:solidFill>
                <a:effectLst/>
                <a:latin typeface="montserratregular"/>
              </a:rPr>
              <a:t>HealthTech</a:t>
            </a:r>
            <a:endParaRPr lang="en-US" sz="2400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en-US" sz="2400" b="1" dirty="0">
                <a:latin typeface="Arial" panose="02080604020202020204" pitchFamily="34" charset="0"/>
                <a:cs typeface="Arial" panose="02080604020202020204" pitchFamily="34" charset="0"/>
              </a:rPr>
              <a:t>PS Category- </a:t>
            </a:r>
            <a:r>
              <a:rPr lang="en-US" sz="2400" dirty="0">
                <a:latin typeface="Arial" panose="02080604020202020204" pitchFamily="34" charset="0"/>
                <a:cs typeface="Arial" panose="02080604020202020204" pitchFamily="34" charset="0"/>
              </a:rPr>
              <a:t>Software</a:t>
            </a:r>
          </a:p>
          <a:p>
            <a:pPr marL="285750" indent="-285750" algn="just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en-US" sz="2400" b="1" dirty="0">
                <a:latin typeface="Arial" panose="02080604020202020204" pitchFamily="34" charset="0"/>
                <a:cs typeface="Arial" panose="02080604020202020204" pitchFamily="34" charset="0"/>
              </a:rPr>
              <a:t>Team ID- 28330</a:t>
            </a:r>
          </a:p>
          <a:p>
            <a:pPr marL="285750" indent="-285750" algn="just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lang="en-US" sz="2400" b="1" dirty="0">
                <a:latin typeface="Arial" panose="02080604020202020204" pitchFamily="34" charset="0"/>
                <a:cs typeface="Arial" panose="02080604020202020204" pitchFamily="34" charset="0"/>
              </a:rPr>
              <a:t>Team Name : </a:t>
            </a:r>
            <a:r>
              <a:rPr lang="en-US" sz="2400" dirty="0" err="1">
                <a:latin typeface="Arial" panose="02080604020202020204" pitchFamily="34" charset="0"/>
                <a:cs typeface="Arial" panose="02080604020202020204" pitchFamily="34" charset="0"/>
              </a:rPr>
              <a:t>Griffyndor</a:t>
            </a:r>
            <a:endParaRPr lang="en-IN" sz="2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9" name="Google Shape;9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0" y="74583"/>
            <a:ext cx="1211259" cy="10508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A356F1B-799E-1ABD-DAC7-98925564C95E}"/>
              </a:ext>
            </a:extLst>
          </p:cNvPr>
          <p:cNvSpPr/>
          <p:nvPr/>
        </p:nvSpPr>
        <p:spPr>
          <a:xfrm>
            <a:off x="278767" y="5371174"/>
            <a:ext cx="3569502" cy="905311"/>
          </a:xfrm>
          <a:prstGeom prst="round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spcAft>
                <a:spcPts val="200"/>
              </a:spcAft>
              <a:buFont typeface="Wingdings" panose="05000000000000000000" pitchFamily="2" charset="2"/>
              <a:buChar char="q"/>
            </a:pPr>
            <a:r>
              <a:rPr lang="en-US" sz="1800" b="1" dirty="0">
                <a:latin typeface="Arial" pitchFamily="34" charset="0"/>
                <a:cs typeface="Arial" pitchFamily="34" charset="0"/>
              </a:rPr>
              <a:t>Features :</a:t>
            </a:r>
          </a:p>
          <a:p>
            <a:pPr>
              <a:spcAft>
                <a:spcPts val="200"/>
              </a:spcAft>
            </a:pPr>
            <a:r>
              <a:rPr lang="en-IN" sz="1800" dirty="0"/>
              <a:t> </a:t>
            </a:r>
          </a:p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E93410-2659-9494-0BD6-659F65862CFF}"/>
              </a:ext>
            </a:extLst>
          </p:cNvPr>
          <p:cNvSpPr/>
          <p:nvPr/>
        </p:nvSpPr>
        <p:spPr>
          <a:xfrm>
            <a:off x="272977" y="1227297"/>
            <a:ext cx="8581213" cy="935125"/>
          </a:xfrm>
          <a:prstGeom prst="round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Arial" pitchFamily="34" charset="0"/>
                <a:cs typeface="Arial" pitchFamily="34" charset="0"/>
              </a:rPr>
              <a:t>Detailed explanation of the proposed solution: </a:t>
            </a:r>
            <a:r>
              <a:rPr lang="en-US" dirty="0">
                <a:latin typeface="Arial" pitchFamily="34" charset="0"/>
                <a:cs typeface="Arial" pitchFamily="34" charset="0"/>
              </a:rPr>
              <a:t>A Virtual Tour to the Herbal Garden that provides users with an interactive, educational experience of medicinal plants used in the AYUSH department.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456D5F-3556-3FE5-CEF2-78F772E27E4A}"/>
              </a:ext>
            </a:extLst>
          </p:cNvPr>
          <p:cNvGrpSpPr/>
          <p:nvPr/>
        </p:nvGrpSpPr>
        <p:grpSpPr>
          <a:xfrm>
            <a:off x="9035899" y="835018"/>
            <a:ext cx="2644246" cy="1301014"/>
            <a:chOff x="7786214" y="595694"/>
            <a:chExt cx="2644246" cy="130101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8009E62-CB83-7603-5B93-61E1B10BE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723" y="985209"/>
              <a:ext cx="1031518" cy="91149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EF8906A-C076-FA96-B7A9-FB549C175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98941" y="697503"/>
              <a:ext cx="1031519" cy="99423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757D707-BB8C-0027-563C-3E494C74B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6214" y="595694"/>
              <a:ext cx="953055" cy="8411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B592591-D89F-D64E-4254-AB858F4A2B3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3677098" y="809277"/>
            <a:ext cx="5859354" cy="5083208"/>
          </a:xfrm>
          <a:prstGeom prst="rect">
            <a:avLst/>
          </a:prstGeom>
        </p:spPr>
      </p:pic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-250993"/>
            <a:ext cx="10972800" cy="1006478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203161" y="855372"/>
            <a:ext cx="12191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Solution:</a:t>
            </a:r>
            <a:endParaRPr lang="en-US" sz="16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11760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8483" y="58253"/>
            <a:ext cx="2246575" cy="68397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50" b="1" u="sng" dirty="0" err="1">
                <a:solidFill>
                  <a:schemeClr val="tx1"/>
                </a:solidFill>
                <a:latin typeface="Algerian" panose="04020705040A02060702" pitchFamily="82" charset="0"/>
                <a:ea typeface="ＭＳ Ｐゴシック" pitchFamily="1" charset="-128"/>
                <a:cs typeface="Arial" pitchFamily="34" charset="0"/>
              </a:rPr>
              <a:t>GrIffYndor</a:t>
            </a:r>
            <a:endParaRPr lang="en-IN" sz="1750" b="1" u="sng" dirty="0">
              <a:solidFill>
                <a:schemeClr val="tx1"/>
              </a:solidFill>
              <a:latin typeface="Algerian" panose="04020705040A02060702" pitchFamily="82" charset="0"/>
              <a:ea typeface="ＭＳ Ｐゴシック" pitchFamily="1" charset="-128"/>
              <a:cs typeface="Arial" pitchFamily="34" charset="0"/>
            </a:endParaRPr>
          </a:p>
        </p:txBody>
      </p:sp>
      <p:pic>
        <p:nvPicPr>
          <p:cNvPr id="11" name="Google Shape;9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85354" y="-35138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58C84C-E1AD-DCD2-2212-6FEC27539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40689E-897D-EF73-4375-076E3FFB1D95}"/>
              </a:ext>
            </a:extLst>
          </p:cNvPr>
          <p:cNvSpPr txBox="1">
            <a:spLocks/>
          </p:cNvSpPr>
          <p:nvPr/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radeGothic" pitchFamily="1" charset="0"/>
                <a:ea typeface="ＭＳ Ｐゴシック" pitchFamily="1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9pPr>
          </a:lstStyle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1ED843E-5E1D-6C32-9028-9EDD2E46658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660" b="10275"/>
          <a:stretch/>
        </p:blipFill>
        <p:spPr>
          <a:xfrm>
            <a:off x="3742152" y="126941"/>
            <a:ext cx="4845138" cy="894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Relaxed" fov="0">
              <a:rot lat="0" lon="0" rev="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D3535A2-733D-CEEC-03C4-2F8BC0B7A7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5860" y="3605267"/>
            <a:ext cx="2237320" cy="26541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8F4219-7EDB-6912-92AA-3716030E19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7013" y="3605267"/>
            <a:ext cx="1623446" cy="15346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AE78402-EBBC-71D7-6FF4-5BFA026D91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5548" y="5195178"/>
            <a:ext cx="1623876" cy="11378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3D1F810-1C49-8C68-B763-CEBE797780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06451" y="5417629"/>
            <a:ext cx="1478903" cy="8470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BC1EF18-BB1F-3376-0AE9-1EEFEBC905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6952" y="5434694"/>
            <a:ext cx="1461978" cy="948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19C899-A7E9-4433-3D76-49BBA4FE98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83396" y="3605267"/>
            <a:ext cx="1266384" cy="2689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48310E-F7E2-9089-029B-D4193DE9841D}"/>
              </a:ext>
            </a:extLst>
          </p:cNvPr>
          <p:cNvSpPr txBox="1"/>
          <p:nvPr/>
        </p:nvSpPr>
        <p:spPr>
          <a:xfrm>
            <a:off x="10802869" y="6025224"/>
            <a:ext cx="2458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7"/>
            <a:r>
              <a:rPr lang="en-IN" sz="1400" b="1" dirty="0">
                <a:highlight>
                  <a:srgbClr val="C0C0C0"/>
                </a:highlight>
              </a:rPr>
              <a:t>User Interface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AC4629-A629-454E-D59D-70A31796AC28}"/>
              </a:ext>
            </a:extLst>
          </p:cNvPr>
          <p:cNvSpPr/>
          <p:nvPr/>
        </p:nvSpPr>
        <p:spPr>
          <a:xfrm>
            <a:off x="272977" y="2218390"/>
            <a:ext cx="11729666" cy="1360487"/>
          </a:xfrm>
          <a:prstGeom prst="roundRect">
            <a:avLst>
              <a:gd name="adj" fmla="val 14310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>
                <a:latin typeface="Arial" pitchFamily="34" charset="0"/>
                <a:cs typeface="Arial" pitchFamily="34" charset="0"/>
              </a:rPr>
              <a:t>How it addresses the problem:</a:t>
            </a:r>
          </a:p>
          <a:p>
            <a:pPr marL="342900" indent="-342900" algn="just">
              <a:buAutoNum type="arabicPeriod"/>
            </a:pPr>
            <a:r>
              <a:rPr lang="en-US" sz="1400" b="1" dirty="0">
                <a:latin typeface="Arial" pitchFamily="34" charset="0"/>
                <a:cs typeface="Arial" pitchFamily="34" charset="0"/>
              </a:rPr>
              <a:t>Accessibility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: Traditional herbal gardens are not easily accessible to everyone due to location or physical limitations. But e-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ausadhiDarshika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comes with totally different approach and removes these limitations by providing broad spectrum of learning methodologies.</a:t>
            </a:r>
          </a:p>
          <a:p>
            <a:pPr marL="342900" indent="-342900" algn="just">
              <a:buAutoNum type="arabicPeriod"/>
            </a:pPr>
            <a:r>
              <a:rPr lang="en-US" sz="1400" b="1" dirty="0">
                <a:latin typeface="Arial" pitchFamily="34" charset="0"/>
                <a:cs typeface="Arial" pitchFamily="34" charset="0"/>
              </a:rPr>
              <a:t>Educational Value: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A rich educational experience for students, practitioners, and enthusiasts that poses for a attractive way of learning through graphics and 3D models.</a:t>
            </a:r>
          </a:p>
          <a:p>
            <a:pPr marL="342900" indent="-342900" algn="just">
              <a:spcAft>
                <a:spcPts val="200"/>
              </a:spcAft>
              <a:buAutoNum type="arabicPeriod"/>
            </a:pPr>
            <a:r>
              <a:rPr lang="en-US" sz="1400" b="1" dirty="0">
                <a:latin typeface="Arial" pitchFamily="34" charset="0"/>
                <a:cs typeface="Arial" pitchFamily="34" charset="0"/>
              </a:rPr>
              <a:t>Engagement: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Engage directly with the plants, which enhances learning and retention through VR experiences. </a:t>
            </a:r>
            <a:endParaRPr lang="en-US"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4AA13CF-7082-2436-5977-EFD8EFA10D83}"/>
              </a:ext>
            </a:extLst>
          </p:cNvPr>
          <p:cNvSpPr/>
          <p:nvPr/>
        </p:nvSpPr>
        <p:spPr>
          <a:xfrm>
            <a:off x="284386" y="3605267"/>
            <a:ext cx="6430626" cy="1689961"/>
          </a:xfrm>
          <a:prstGeom prst="roundRect">
            <a:avLst>
              <a:gd name="adj" fmla="val 10820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  <a:lumMod val="100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Innovation and Uniqueness of the Solution: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Immersive Experience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at your comfort via non-traditional ways of learning.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itchFamily="34" charset="0"/>
                <a:cs typeface="Arial" pitchFamily="34" charset="0"/>
              </a:rPr>
              <a:t>Customizable Learning Paths: 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Allows users to tailor their learning journey based on their interests 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D56789-0531-3FEB-0429-8C8416E86A2E}"/>
              </a:ext>
            </a:extLst>
          </p:cNvPr>
          <p:cNvGrpSpPr/>
          <p:nvPr/>
        </p:nvGrpSpPr>
        <p:grpSpPr>
          <a:xfrm>
            <a:off x="428999" y="4516608"/>
            <a:ext cx="6231905" cy="891190"/>
            <a:chOff x="428999" y="4511394"/>
            <a:chExt cx="6047901" cy="6617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AB949-251C-02A4-31E5-7BF20EC91C8B}"/>
                </a:ext>
              </a:extLst>
            </p:cNvPr>
            <p:cNvGrpSpPr/>
            <p:nvPr/>
          </p:nvGrpSpPr>
          <p:grpSpPr>
            <a:xfrm>
              <a:off x="428999" y="4511394"/>
              <a:ext cx="6047901" cy="462570"/>
              <a:chOff x="635031" y="4683134"/>
              <a:chExt cx="16774556" cy="9768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2EC1DA-3339-9CFA-1AE3-1233B2077210}"/>
                  </a:ext>
                </a:extLst>
              </p:cNvPr>
              <p:cNvSpPr txBox="1"/>
              <p:nvPr/>
            </p:nvSpPr>
            <p:spPr>
              <a:xfrm>
                <a:off x="639949" y="4683676"/>
                <a:ext cx="6428247" cy="61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169863"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latin typeface="Arial" pitchFamily="34" charset="0"/>
                    <a:cs typeface="Arial" pitchFamily="34" charset="0"/>
                  </a:rPr>
                  <a:t>Virtual Reality (VR)</a:t>
                </a:r>
                <a:endParaRPr lang="en-IN" sz="14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1F6AEC-2606-9CDB-2860-4136936015CE}"/>
                  </a:ext>
                </a:extLst>
              </p:cNvPr>
              <p:cNvSpPr txBox="1"/>
              <p:nvPr/>
            </p:nvSpPr>
            <p:spPr>
              <a:xfrm>
                <a:off x="635031" y="4719358"/>
                <a:ext cx="7410337" cy="61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169863"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solidFill>
                      <a:schemeClr val="tx1"/>
                    </a:solidFill>
                    <a:latin typeface="Arial" pitchFamily="34" charset="0"/>
                    <a:ea typeface="ＭＳ Ｐゴシック" pitchFamily="1" charset="-128"/>
                    <a:cs typeface="Arial" pitchFamily="34" charset="0"/>
                  </a:rPr>
                  <a:t>Augmented Reality (AR)</a:t>
                </a:r>
                <a:endParaRPr lang="en-IN" sz="14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E390D30-2CF7-C929-4146-84263AB51744}"/>
                  </a:ext>
                </a:extLst>
              </p:cNvPr>
              <p:cNvSpPr txBox="1"/>
              <p:nvPr/>
            </p:nvSpPr>
            <p:spPr>
              <a:xfrm>
                <a:off x="10427330" y="4683134"/>
                <a:ext cx="6982257" cy="61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169863">
                  <a:buFont typeface="Wingdings" panose="05000000000000000000" pitchFamily="2" charset="2"/>
                  <a:buChar char="Ø"/>
                </a:pPr>
                <a:r>
                  <a:rPr lang="en-US" sz="1400" b="1" dirty="0">
                    <a:latin typeface="Arial" pitchFamily="34" charset="0"/>
                    <a:cs typeface="Arial" pitchFamily="34" charset="0"/>
                  </a:rPr>
                  <a:t>3D Models</a:t>
                </a:r>
                <a:endParaRPr lang="en-IN" sz="1400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52EE0F-4F06-4835-A64A-D5C43353F0F5}"/>
                </a:ext>
              </a:extLst>
            </p:cNvPr>
            <p:cNvSpPr txBox="1"/>
            <p:nvPr/>
          </p:nvSpPr>
          <p:spPr>
            <a:xfrm>
              <a:off x="3959516" y="4664640"/>
              <a:ext cx="25173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169863">
                <a:buFont typeface="Wingdings" panose="05000000000000000000" pitchFamily="2" charset="2"/>
                <a:buChar char="Ø"/>
              </a:pPr>
              <a:r>
                <a:rPr lang="en-US" sz="1400" b="1" dirty="0">
                  <a:latin typeface="Arial" pitchFamily="34" charset="0"/>
                  <a:cs typeface="Arial" pitchFamily="34" charset="0"/>
                </a:rPr>
                <a:t> Audio description</a:t>
              </a:r>
              <a:endParaRPr lang="en-IN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CB8AE6-0D04-0B62-2E3B-2DD675359668}"/>
                </a:ext>
              </a:extLst>
            </p:cNvPr>
            <p:cNvSpPr txBox="1"/>
            <p:nvPr/>
          </p:nvSpPr>
          <p:spPr>
            <a:xfrm>
              <a:off x="428999" y="4865410"/>
              <a:ext cx="2927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169863">
                <a:buFont typeface="Wingdings" panose="05000000000000000000" pitchFamily="2" charset="2"/>
                <a:buChar char="Ø"/>
              </a:pPr>
              <a:r>
                <a:rPr lang="en-US" sz="1400" b="1" dirty="0">
                  <a:latin typeface="Arial" pitchFamily="34" charset="0"/>
                  <a:cs typeface="Arial" pitchFamily="34" charset="0"/>
                </a:rPr>
                <a:t>High quality Images/Videos</a:t>
              </a:r>
              <a:endParaRPr lang="en-IN" sz="14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40D094-AC96-5730-30DF-8B36177E2C6C}"/>
              </a:ext>
            </a:extLst>
          </p:cNvPr>
          <p:cNvGrpSpPr/>
          <p:nvPr/>
        </p:nvGrpSpPr>
        <p:grpSpPr>
          <a:xfrm>
            <a:off x="343736" y="5623332"/>
            <a:ext cx="3660198" cy="678650"/>
            <a:chOff x="386929" y="5594441"/>
            <a:chExt cx="2835443" cy="6888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ECB09D-6B98-E0FF-657D-8F3BF7C4E14E}"/>
                </a:ext>
              </a:extLst>
            </p:cNvPr>
            <p:cNvSpPr txBox="1"/>
            <p:nvPr/>
          </p:nvSpPr>
          <p:spPr>
            <a:xfrm>
              <a:off x="391579" y="5594441"/>
              <a:ext cx="2671724" cy="499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 rtl="0" fontAlgn="base">
                <a:spcBef>
                  <a:spcPts val="0"/>
                </a:spcBef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IN" sz="13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Filter based on categories &amp; Bookmark</a:t>
              </a:r>
              <a:endParaRPr lang="en-IN" sz="1300" dirty="0">
                <a:effectLst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CCFA2F0-DB98-95B9-BB2A-69C254D36B9B}"/>
                </a:ext>
              </a:extLst>
            </p:cNvPr>
            <p:cNvSpPr txBox="1"/>
            <p:nvPr/>
          </p:nvSpPr>
          <p:spPr>
            <a:xfrm>
              <a:off x="391579" y="5785795"/>
              <a:ext cx="2830793" cy="296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IN" sz="1300" dirty="0"/>
                <a:t>Text and Image search &amp; Social Media Sharing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55EE27-6020-9199-2FB2-C3224818C513}"/>
                </a:ext>
              </a:extLst>
            </p:cNvPr>
            <p:cNvSpPr txBox="1"/>
            <p:nvPr/>
          </p:nvSpPr>
          <p:spPr>
            <a:xfrm>
              <a:off x="386929" y="5975549"/>
              <a:ext cx="2671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 rtl="0" fontAlgn="base">
                <a:spcBef>
                  <a:spcPts val="0"/>
                </a:spcBef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IN" sz="1300" dirty="0"/>
                <a:t>AI chatbot for assistance</a:t>
              </a:r>
              <a:endParaRPr lang="en-IN" sz="1300" dirty="0">
                <a:effectLst/>
              </a:endParaRPr>
            </a:p>
          </p:txBody>
        </p:sp>
      </p:grp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F7019D61-6668-170B-7540-B35C6C91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submission- Template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5421696" y="5485035"/>
            <a:ext cx="1361521" cy="770396"/>
          </a:xfrm>
          <a:prstGeom prst="roundRect">
            <a:avLst>
              <a:gd name="adj" fmla="val 29855"/>
            </a:avLst>
          </a:prstGeom>
          <a:ln>
            <a:solidFill>
              <a:schemeClr val="bg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/>
          <p:cNvSpPr/>
          <p:nvPr/>
        </p:nvSpPr>
        <p:spPr>
          <a:xfrm>
            <a:off x="252033" y="1155755"/>
            <a:ext cx="6527288" cy="3157893"/>
          </a:xfrm>
          <a:prstGeom prst="roundRect">
            <a:avLst>
              <a:gd name="adj" fmla="val 7426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Technologies to be used (e.g. programming languages, frameworks, hardware)</a:t>
            </a:r>
          </a:p>
          <a:p>
            <a:pPr algn="just"/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a. Programming Languages – HTML,CSS, JS, Python, Dart, C#</a:t>
            </a:r>
          </a:p>
          <a:p>
            <a:pPr algn="just"/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b. Frontend – React, Bootstrap, Tailwind, Three.js</a:t>
            </a:r>
          </a:p>
          <a:p>
            <a:pPr algn="just"/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c. Backend – Node, </a:t>
            </a:r>
            <a:r>
              <a:rPr lang="en-US" sz="1600" dirty="0" err="1">
                <a:latin typeface="Arial" panose="02080604020202020204" pitchFamily="34" charset="0"/>
                <a:cs typeface="Arial" panose="02080604020202020204" pitchFamily="34" charset="0"/>
              </a:rPr>
              <a:t>ExpressJS</a:t>
            </a:r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, Docker</a:t>
            </a:r>
          </a:p>
          <a:p>
            <a:pPr algn="just"/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d. Database – MongoDB, Firebase, GCP</a:t>
            </a:r>
          </a:p>
          <a:p>
            <a:pPr algn="just"/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e. VR – Unity, Blender, Oculus</a:t>
            </a:r>
          </a:p>
          <a:p>
            <a:pPr algn="just"/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f. AI-ML – </a:t>
            </a:r>
            <a:r>
              <a:rPr lang="en-US" sz="1600" dirty="0" err="1">
                <a:latin typeface="Arial" panose="02080604020202020204" pitchFamily="34" charset="0"/>
                <a:cs typeface="Arial" panose="02080604020202020204" pitchFamily="34" charset="0"/>
              </a:rPr>
              <a:t>PyTorch,OpenCV,Pandas,Numpy,Scikit-Learn,SageMaker</a:t>
            </a:r>
            <a:endParaRPr lang="en-US" sz="1600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just"/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g. Web Hosting – </a:t>
            </a:r>
            <a:r>
              <a:rPr lang="en-US" sz="1600" dirty="0" err="1">
                <a:latin typeface="Arial" panose="02080604020202020204" pitchFamily="34" charset="0"/>
                <a:cs typeface="Arial" panose="02080604020202020204" pitchFamily="34" charset="0"/>
              </a:rPr>
              <a:t>Vercel</a:t>
            </a:r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, GitHub</a:t>
            </a:r>
          </a:p>
          <a:p>
            <a:pPr algn="just"/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h. Mobile Application – Flutter</a:t>
            </a:r>
          </a:p>
        </p:txBody>
      </p:sp>
      <p:sp>
        <p:nvSpPr>
          <p:cNvPr id="42" name="Rectangle: Rounded Corners 41"/>
          <p:cNvSpPr/>
          <p:nvPr/>
        </p:nvSpPr>
        <p:spPr>
          <a:xfrm>
            <a:off x="6829208" y="1172222"/>
            <a:ext cx="5271165" cy="5083209"/>
          </a:xfrm>
          <a:prstGeom prst="roundRect">
            <a:avLst>
              <a:gd name="adj" fmla="val 5237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54219" y="6372556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MS PGothic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submission- Template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476471" y="863931"/>
            <a:ext cx="5859354" cy="50832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rcRect l="19138" t="10268" r="11041" b="9953"/>
          <a:stretch>
            <a:fillRect/>
          </a:stretch>
        </p:blipFill>
        <p:spPr>
          <a:xfrm>
            <a:off x="167725" y="4507197"/>
            <a:ext cx="1710975" cy="806350"/>
          </a:xfrm>
          <a:prstGeom prst="roundRect">
            <a:avLst>
              <a:gd name="adj" fmla="val 31232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rcRect l="9327" t="10783" r="2417" b="11078"/>
          <a:stretch>
            <a:fillRect/>
          </a:stretch>
        </p:blipFill>
        <p:spPr>
          <a:xfrm>
            <a:off x="1909140" y="4507197"/>
            <a:ext cx="3063568" cy="806350"/>
          </a:xfrm>
          <a:prstGeom prst="roundRect">
            <a:avLst>
              <a:gd name="adj" fmla="val 24812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rcRect l="16629" t="12943" r="15580" b="11838"/>
          <a:stretch>
            <a:fillRect/>
          </a:stretch>
        </p:blipFill>
        <p:spPr>
          <a:xfrm>
            <a:off x="5057286" y="4499307"/>
            <a:ext cx="1539984" cy="822129"/>
          </a:xfrm>
          <a:prstGeom prst="roundRect">
            <a:avLst>
              <a:gd name="adj" fmla="val 30202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rcRect l="19543" t="10355" r="13685" b="10258"/>
          <a:stretch>
            <a:fillRect/>
          </a:stretch>
        </p:blipFill>
        <p:spPr>
          <a:xfrm>
            <a:off x="3702669" y="5490924"/>
            <a:ext cx="1681619" cy="782130"/>
          </a:xfrm>
          <a:prstGeom prst="roundRect">
            <a:avLst>
              <a:gd name="adj" fmla="val 31250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rcRect l="22744" t="8523" r="11147" b="7854"/>
          <a:stretch>
            <a:fillRect/>
          </a:stretch>
        </p:blipFill>
        <p:spPr>
          <a:xfrm>
            <a:off x="202909" y="5485035"/>
            <a:ext cx="1471612" cy="822129"/>
          </a:xfrm>
          <a:prstGeom prst="roundRect">
            <a:avLst>
              <a:gd name="adj" fmla="val 31867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rcRect l="19340" t="12750" r="12897" b="21432"/>
          <a:stretch>
            <a:fillRect/>
          </a:stretch>
        </p:blipFill>
        <p:spPr>
          <a:xfrm>
            <a:off x="1741668" y="5495046"/>
            <a:ext cx="1912192" cy="812118"/>
          </a:xfrm>
          <a:prstGeom prst="roundRect">
            <a:avLst>
              <a:gd name="adj" fmla="val 34637"/>
            </a:avLst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Oval 1" descr="Your startup LOGO"/>
          <p:cNvSpPr/>
          <p:nvPr/>
        </p:nvSpPr>
        <p:spPr>
          <a:xfrm>
            <a:off x="69797" y="73096"/>
            <a:ext cx="2246575" cy="68397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u="sng" dirty="0" err="1">
                <a:solidFill>
                  <a:srgbClr val="7030A0"/>
                </a:solidFill>
                <a:latin typeface="Algerian" panose="04020705040A02060702" pitchFamily="82" charset="0"/>
                <a:ea typeface="ＭＳ Ｐゴシック" pitchFamily="1" charset="-128"/>
                <a:cs typeface="Arial" pitchFamily="34" charset="0"/>
              </a:rPr>
              <a:t>GrIffYndor</a:t>
            </a:r>
            <a:endParaRPr lang="en-IN" b="1" u="sng" dirty="0">
              <a:solidFill>
                <a:srgbClr val="7030A0"/>
              </a:solidFill>
              <a:latin typeface="Algerian" panose="04020705040A02060702" pitchFamily="82" charset="0"/>
              <a:ea typeface="ＭＳ Ｐゴシック" pitchFamily="1" charset="-128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rcRect l="22011" t="8541" r="11176" b="8468"/>
          <a:stretch>
            <a:fillRect/>
          </a:stretch>
        </p:blipFill>
        <p:spPr>
          <a:xfrm>
            <a:off x="5447978" y="5495046"/>
            <a:ext cx="1352938" cy="753503"/>
          </a:xfrm>
          <a:prstGeom prst="roundRect">
            <a:avLst>
              <a:gd name="adj" fmla="val 30572"/>
            </a:avLst>
          </a:prstGeom>
        </p:spPr>
      </p:pic>
      <p:pic>
        <p:nvPicPr>
          <p:cNvPr id="11" name="Picture 10" descr="/home/ayush/Desktop/SIH project/SIH1/Web.pngWeb"/>
          <p:cNvPicPr>
            <a:picLocks noChangeAspect="1"/>
          </p:cNvPicPr>
          <p:nvPr/>
        </p:nvPicPr>
        <p:blipFill>
          <a:blip r:embed="rId12"/>
          <a:srcRect l="22705" t="6530" r="22422" b="7028"/>
          <a:stretch>
            <a:fillRect/>
          </a:stretch>
        </p:blipFill>
        <p:spPr>
          <a:xfrm>
            <a:off x="6681470" y="1229995"/>
            <a:ext cx="5502910" cy="49676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389511-D7CE-F577-EA74-A92E15BC70B1}"/>
              </a:ext>
            </a:extLst>
          </p:cNvPr>
          <p:cNvSpPr txBox="1"/>
          <p:nvPr/>
        </p:nvSpPr>
        <p:spPr>
          <a:xfrm>
            <a:off x="9335825" y="5648960"/>
            <a:ext cx="265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Flow-Diagram of Working Prototype</a:t>
            </a:r>
            <a:endParaRPr lang="en-IN" dirty="0"/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C4C0FDAB-1B44-2C02-08A9-3F6CD34C3BA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8483" y="58253"/>
            <a:ext cx="2246575" cy="68397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50" b="1" u="sng" dirty="0" err="1">
                <a:solidFill>
                  <a:schemeClr val="tx1"/>
                </a:solidFill>
                <a:latin typeface="Algerian" panose="04020705040A02060702" pitchFamily="82" charset="0"/>
                <a:ea typeface="ＭＳ Ｐゴシック" pitchFamily="1" charset="-128"/>
                <a:cs typeface="Arial" pitchFamily="34" charset="0"/>
              </a:rPr>
              <a:t>GrIffYndor</a:t>
            </a:r>
            <a:endParaRPr lang="en-IN" sz="1750" b="1" u="sng" dirty="0">
              <a:solidFill>
                <a:schemeClr val="tx1"/>
              </a:solidFill>
              <a:latin typeface="Algerian" panose="04020705040A02060702" pitchFamily="82" charset="0"/>
              <a:ea typeface="ＭＳ Ｐゴシック" pitchFamily="1" charset="-128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MS PGothic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MS PGothic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itchFamily="1" charset="-128"/>
                <a:cs typeface="+mn-cs"/>
              </a:r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 descr="Your startup LOGO"/>
          <p:cNvSpPr/>
          <p:nvPr/>
        </p:nvSpPr>
        <p:spPr>
          <a:xfrm>
            <a:off x="290196" y="235260"/>
            <a:ext cx="1753634" cy="51912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2"/>
                </a:solidFill>
                <a:latin typeface="Arial" panose="02080604020202020204" pitchFamily="34" charset="0"/>
                <a:ea typeface="MS PGothic" pitchFamily="1" charset="-128"/>
                <a:cs typeface="Arial" panose="02080604020202020204" pitchFamily="34" charset="0"/>
              </a:rPr>
              <a:t>Gryffindor</a:t>
            </a:r>
            <a:endParaRPr lang="en-IN" sz="2400" b="1" u="sng" dirty="0">
              <a:solidFill>
                <a:schemeClr val="tx2"/>
              </a:solidFill>
              <a:latin typeface="Arial" panose="02080604020202020204" pitchFamily="34" charset="0"/>
              <a:ea typeface="MS PGothic" pitchFamily="1" charset="-128"/>
              <a:cs typeface="Arial" panose="0208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677098" y="809277"/>
            <a:ext cx="5859354" cy="5083208"/>
          </a:xfrm>
          <a:prstGeom prst="rect">
            <a:avLst/>
          </a:prstGeom>
        </p:spPr>
      </p:pic>
      <p:sp>
        <p:nvSpPr>
          <p:cNvPr id="2" name="Oval 1" descr="Your startup LOGO"/>
          <p:cNvSpPr/>
          <p:nvPr/>
        </p:nvSpPr>
        <p:spPr>
          <a:xfrm>
            <a:off x="58483" y="58253"/>
            <a:ext cx="2246575" cy="68397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Griffyndor</a:t>
            </a:r>
            <a:endParaRPr lang="en-US" sz="2000" b="1" u="sng" dirty="0" err="1">
              <a:solidFill>
                <a:schemeClr val="tx1">
                  <a:lumMod val="85000"/>
                  <a:lumOff val="15000"/>
                </a:schemeClr>
              </a:solidFill>
              <a:latin typeface="Arial" panose="02080604020202020204" pitchFamily="34" charset="0"/>
              <a:ea typeface="MS PGothic" pitchFamily="1" charset="-128"/>
              <a:cs typeface="Arial" panose="02080604020202020204" pitchFamily="34" charset="0"/>
              <a:sym typeface="+mn-ea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473757" y="1201252"/>
            <a:ext cx="11309269" cy="1444441"/>
          </a:xfrm>
          <a:prstGeom prst="roundRect">
            <a:avLst>
              <a:gd name="adj" fmla="val 12373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lang="en-US" sz="14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Analysis of the feasibility of the idea :</a:t>
            </a:r>
          </a:p>
          <a:p>
            <a:pPr marL="285750" marR="0" lvl="0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en-US" sz="14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Technical Feasibility: </a:t>
            </a:r>
            <a:r>
              <a:rPr lang="en-US" sz="14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Whether the technology needed is available and whether the project can be built with current technological resources. </a:t>
            </a:r>
          </a:p>
          <a:p>
            <a:pPr marL="285750" marR="0" lvl="0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en-US" sz="14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Economic Feasibility: </a:t>
            </a:r>
            <a:r>
              <a:rPr lang="en-US" sz="14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Evaluate the financial aspects, including initial ongoing expenses, and potential revenue. </a:t>
            </a:r>
          </a:p>
          <a:p>
            <a:pPr marL="285750" marR="0" lvl="0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en-US" sz="14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Operational Feasibility: </a:t>
            </a:r>
            <a:r>
              <a:rPr lang="en-US" sz="14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Analyze if the organization has the resources and capability to implement and maintain the project.</a:t>
            </a:r>
          </a:p>
          <a:p>
            <a:pPr marL="285750" marR="0" lvl="0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defRPr/>
            </a:pPr>
            <a:r>
              <a:rPr lang="en-US" sz="14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Legal and Regulatory Feasibility: </a:t>
            </a:r>
            <a:r>
              <a:rPr lang="en-US" sz="14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Ensure the project complies with relevant laws, regulations, and standards.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80604020202020204" pitchFamily="34" charset="0"/>
              <a:ea typeface="MS PGothic" pitchFamily="1" charset="-128"/>
              <a:cs typeface="Arial" panose="02080604020202020204" pitchFamily="34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473757" y="2760828"/>
            <a:ext cx="11309269" cy="1702622"/>
          </a:xfrm>
          <a:prstGeom prst="roundRect">
            <a:avLst>
              <a:gd name="adj" fmla="val 12373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Potential challenges and risks:</a:t>
            </a:r>
          </a:p>
          <a:p>
            <a:pPr marL="285750" marR="0" lvl="0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Technical Challenges: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</a:rPr>
              <a:t>Identify potential technical hurdles such as integration issues, technology limitations. </a:t>
            </a:r>
          </a:p>
          <a:p>
            <a:pPr marL="285750" marR="0" lvl="0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Financial Risks: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</a:rPr>
              <a:t> Address the risk of budget overruns, funding shortages, or financial mismanagement.</a:t>
            </a:r>
          </a:p>
          <a:p>
            <a:pPr marL="285750" marR="0" lvl="0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Operational Risks: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</a:rPr>
              <a:t>Consider issues related to resource allocation, staff turnover, or operational inefficiencies.</a:t>
            </a:r>
          </a:p>
          <a:p>
            <a:pPr marL="285750" marR="0" lvl="0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Market Risks: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</a:rPr>
              <a:t>Evaluate the risk of market changes, competition, or shifts in customer preferences that could impact the project’s success.</a:t>
            </a:r>
          </a:p>
          <a:p>
            <a:pPr marL="285750" marR="0" lvl="0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Regulatory Risks: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</a:rPr>
              <a:t>Discuss potential legal challenges, compliance issues, or changes in regulations that could affect the project.</a:t>
            </a:r>
            <a:endParaRPr lang="en-IN" sz="1400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441364" y="4578584"/>
            <a:ext cx="11309269" cy="1639655"/>
          </a:xfrm>
          <a:prstGeom prst="roundRect">
            <a:avLst>
              <a:gd name="adj" fmla="val 12373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marR="0" indent="-342900" algn="just" rtl="0" eaLnBrk="1" fontAlgn="base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Benefits of the solution (social, economic, environmental, etc.) Strategies for overcoming these challenges</a:t>
            </a:r>
            <a:endParaRPr lang="en-IN" sz="14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marL="285750" marR="0" indent="-285750" algn="just" rtl="0" eaLnBrk="1" fontAlgn="base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Technical Solutions:</a:t>
            </a:r>
            <a:r>
              <a:rPr lang="en-US" sz="14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 Implement robust testing and quality assurance processes. Invest in scalable technology and consider alternative technical solutions if necessary.</a:t>
            </a:r>
            <a:endParaRPr lang="en-IN" sz="1400" dirty="0">
              <a:solidFill>
                <a:schemeClr val="dk1"/>
              </a:solidFill>
              <a:latin typeface="Arial" panose="02080604020202020204" pitchFamily="34" charset="0"/>
              <a:ea typeface="+mn-ea"/>
              <a:cs typeface="Arial" panose="02080604020202020204" pitchFamily="34" charset="0"/>
            </a:endParaRPr>
          </a:p>
          <a:p>
            <a:pPr marL="285750" marR="0" indent="-285750" algn="just" rtl="0" eaLnBrk="1" fontAlgn="base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Financial Management:</a:t>
            </a:r>
            <a:r>
              <a:rPr lang="en-US" sz="14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 Seek additional funding sources if needed and maintain financial oversight.</a:t>
            </a:r>
          </a:p>
          <a:p>
            <a:pPr marL="285750" marR="0" indent="-285750" algn="just" rtl="0" eaLnBrk="1" fontAlgn="base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Operational Planning:</a:t>
            </a:r>
            <a:r>
              <a:rPr lang="en-US" sz="14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 Create a comprehensive project plan with clear milestones. Ensure adequate training and support for the team.</a:t>
            </a:r>
            <a:endParaRPr lang="en-IN" sz="1400" dirty="0">
              <a:solidFill>
                <a:schemeClr val="dk1"/>
              </a:solidFill>
              <a:latin typeface="Arial" panose="02080604020202020204" pitchFamily="34" charset="0"/>
              <a:ea typeface="+mn-ea"/>
              <a:cs typeface="Arial" panose="02080604020202020204" pitchFamily="34" charset="0"/>
            </a:endParaRPr>
          </a:p>
          <a:p>
            <a:pPr marL="285750" marR="0" indent="-285750" algn="just" rtl="0" eaLnBrk="1" fontAlgn="base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Market Analysis: </a:t>
            </a:r>
            <a:r>
              <a:rPr lang="en-US" sz="14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Conduct thorough market research to stay ahead of trends and competitors.</a:t>
            </a:r>
          </a:p>
          <a:p>
            <a:pPr marL="285750" marR="0" indent="-285750" algn="just" rtl="0" eaLnBrk="1" fontAlgn="base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Legal Compliance: </a:t>
            </a:r>
            <a:r>
              <a:rPr lang="en-US" sz="14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Engage with legal experts to ensure compliance with all regulations.</a:t>
            </a:r>
            <a:endParaRPr lang="en-IN" sz="1400" dirty="0">
              <a:solidFill>
                <a:schemeClr val="dk1"/>
              </a:solidFill>
              <a:latin typeface="Arial" panose="02080604020202020204" pitchFamily="34" charset="0"/>
              <a:ea typeface="+mn-ea"/>
              <a:cs typeface="Arial" panose="02080604020202020204" pitchFamily="34" charset="0"/>
            </a:endParaRPr>
          </a:p>
        </p:txBody>
      </p:sp>
      <p:sp>
        <p:nvSpPr>
          <p:cNvPr id="3" name="Oval 2" descr="Your startup LOGO">
            <a:extLst>
              <a:ext uri="{FF2B5EF4-FFF2-40B4-BE49-F238E27FC236}">
                <a16:creationId xmlns:a16="http://schemas.microsoft.com/office/drawing/2014/main" id="{22C620F3-141E-53C5-58B8-9964D39794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8483" y="55552"/>
            <a:ext cx="2246575" cy="68397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50" b="1" u="sng" dirty="0" err="1">
                <a:solidFill>
                  <a:schemeClr val="tx1"/>
                </a:solidFill>
                <a:latin typeface="Algerian" panose="04020705040A02060702" pitchFamily="82" charset="0"/>
                <a:ea typeface="ＭＳ Ｐゴシック" pitchFamily="1" charset="-128"/>
                <a:cs typeface="Arial" pitchFamily="34" charset="0"/>
              </a:rPr>
              <a:t>GrIffYndor</a:t>
            </a:r>
            <a:endParaRPr lang="en-IN" sz="1750" b="1" u="sng" dirty="0">
              <a:solidFill>
                <a:schemeClr val="tx1"/>
              </a:solidFill>
              <a:latin typeface="Algerian" panose="04020705040A02060702" pitchFamily="82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C286E35-E6E0-8677-AF33-39B2B73AD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submission- Template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MS PGothic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MS PGothic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itchFamily="1" charset="-128"/>
                <a:cs typeface="+mn-cs"/>
              </a:r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 descr="Your startup LOGO"/>
          <p:cNvSpPr/>
          <p:nvPr/>
        </p:nvSpPr>
        <p:spPr>
          <a:xfrm>
            <a:off x="290196" y="235260"/>
            <a:ext cx="1753634" cy="51912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2"/>
                </a:solidFill>
                <a:latin typeface="Arial" panose="02080604020202020204" pitchFamily="34" charset="0"/>
                <a:ea typeface="MS PGothic" pitchFamily="1" charset="-128"/>
                <a:cs typeface="Arial" panose="02080604020202020204" pitchFamily="34" charset="0"/>
              </a:rPr>
              <a:t>Gryffindor</a:t>
            </a:r>
            <a:endParaRPr lang="en-IN" sz="2400" b="1" u="sng" dirty="0">
              <a:solidFill>
                <a:schemeClr val="tx2"/>
              </a:solidFill>
              <a:latin typeface="Arial" panose="02080604020202020204" pitchFamily="34" charset="0"/>
              <a:ea typeface="MS PGothic" pitchFamily="1" charset="-128"/>
              <a:cs typeface="Arial" panose="0208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668999" y="754381"/>
            <a:ext cx="5859354" cy="5083208"/>
          </a:xfrm>
          <a:prstGeom prst="rect">
            <a:avLst/>
          </a:prstGeom>
        </p:spPr>
      </p:pic>
      <p:sp>
        <p:nvSpPr>
          <p:cNvPr id="2" name="Oval 1" descr="Your startup LOGO"/>
          <p:cNvSpPr/>
          <p:nvPr/>
        </p:nvSpPr>
        <p:spPr>
          <a:xfrm>
            <a:off x="58483" y="58253"/>
            <a:ext cx="2246575" cy="68397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Griffyndor</a:t>
            </a:r>
            <a:endParaRPr lang="en-US" sz="2000" b="1" u="sng" dirty="0" err="1">
              <a:solidFill>
                <a:schemeClr val="tx1">
                  <a:lumMod val="85000"/>
                  <a:lumOff val="15000"/>
                </a:schemeClr>
              </a:solidFill>
              <a:latin typeface="Arial" panose="02080604020202020204" pitchFamily="34" charset="0"/>
              <a:ea typeface="MS PGothic" pitchFamily="1" charset="-128"/>
              <a:cs typeface="Arial" panose="02080604020202020204" pitchFamily="34" charset="0"/>
              <a:sym typeface="+mn-ea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448595" y="1095375"/>
            <a:ext cx="11294807" cy="2554546"/>
          </a:xfrm>
          <a:prstGeom prst="roundRect">
            <a:avLst>
              <a:gd name="adj" fmla="val 7426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indent="-285750" algn="just" rtl="0" eaLnBrk="1" fontAlgn="base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Potential impact on the target audience :</a:t>
            </a:r>
            <a:endParaRPr lang="en-US" sz="1600" dirty="0">
              <a:effectLst/>
            </a:endParaRPr>
          </a:p>
          <a:p>
            <a:pPr marL="347345" marR="0" indent="-347345" algn="just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</a:t>
            </a:r>
            <a:r>
              <a:rPr lang="en-US" sz="1600" b="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1.</a:t>
            </a:r>
            <a:r>
              <a:rPr lang="en-US" b="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	</a:t>
            </a:r>
            <a:r>
              <a:rPr lang="en-US" sz="1600" b="1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Target Audience Identification: 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Clearly define who the primary and secondary target audiences are. Consider their demographics, needs, and how they interact with the solution.</a:t>
            </a:r>
            <a:endParaRPr lang="en-US" sz="1600" dirty="0">
              <a:effectLst/>
            </a:endParaRPr>
          </a:p>
          <a:p>
            <a:pPr marL="347345" marR="0" indent="-347345" algn="just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  </a:t>
            </a:r>
            <a:r>
              <a:rPr lang="en-US" sz="1600" b="1" dirty="0">
                <a:solidFill>
                  <a:srgbClr val="000000"/>
                </a:solidFill>
                <a:latin typeface="Arial" panose="02080604020202020204" pitchFamily="34" charset="0"/>
                <a:cs typeface="Arial" panose="02080604020202020204" pitchFamily="34" charset="0"/>
              </a:rPr>
              <a:t>2. </a:t>
            </a:r>
            <a:r>
              <a:rPr lang="en-US" sz="1600" b="1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Impact on Users:</a:t>
            </a:r>
            <a:r>
              <a:rPr lang="en-US" sz="1600" b="0" i="0" kern="1200" spc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80604020202020204" pitchFamily="34" charset="0"/>
                <a:ea typeface="MS PGothic" pitchFamily="1" charset="-128"/>
                <a:cs typeface="Arial" panose="02080604020202020204" pitchFamily="34" charset="0"/>
              </a:rPr>
              <a:t> 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Discuss how the solution will directly affect the lives of users. This could include improved quality of life, enhanced productivity.</a:t>
            </a:r>
            <a:endParaRPr lang="en-US" sz="1600" dirty="0">
              <a:effectLst/>
            </a:endParaRPr>
          </a:p>
          <a:p>
            <a:pPr marL="347345" marR="0" indent="-347345" algn="just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 </a:t>
            </a:r>
            <a:r>
              <a:rPr lang="en-US" sz="1600" b="1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 3.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	</a:t>
            </a:r>
            <a:r>
              <a:rPr lang="en-US" sz="1600" b="1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Feedback and Adoption: 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Address how feedback from target audiences will be collected and how it will influence the implementation.</a:t>
            </a:r>
            <a:endParaRPr lang="en-US" sz="1600" dirty="0">
              <a:effectLst/>
            </a:endParaRPr>
          </a:p>
          <a:p>
            <a:pPr marL="347345" marR="0" indent="-347345" algn="just" rtl="0" eaLnBrk="1" fontAlgn="base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  </a:t>
            </a:r>
            <a:r>
              <a:rPr lang="en-US" sz="1600" b="1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4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.	</a:t>
            </a:r>
            <a:r>
              <a:rPr lang="en-US" sz="1600" b="1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Long-Term Impact: 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Consider the long-term effects on the target audience, such as changes in behavior, attitudes, or lifestyle.</a:t>
            </a:r>
            <a:endParaRPr lang="en-US" sz="1600" dirty="0">
              <a:effectLst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448595" y="3725068"/>
            <a:ext cx="11294807" cy="2554546"/>
          </a:xfrm>
          <a:prstGeom prst="roundRect">
            <a:avLst>
              <a:gd name="adj" fmla="val 7426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marR="0" lvl="0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lang="en-US" sz="16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Benefits of the Solution </a:t>
            </a: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6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  1. Social Benefits:</a:t>
            </a:r>
            <a:r>
              <a:rPr lang="en-US" sz="16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 Explain how the solution will contribute to the community or society. This could include improved  	social interactions, enhanced access to services, or positive effects on social well-being.</a:t>
            </a: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6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  2. Economic Benefits: </a:t>
            </a:r>
            <a:r>
              <a:rPr lang="en-US" sz="16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Outline the economic advantages, such as cost savings, revenue generation, job creation, or 	increased economic activity. Consider both direct and indirect economic impacts.</a:t>
            </a: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6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  3. Environmental Benefits: </a:t>
            </a:r>
            <a:r>
              <a:rPr lang="en-US" sz="16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Detail any positive environmental impacts, such as reduced resource consumption,               	decreased waste, or improved sustainability practices. If applicable, mention any certifications or standards the 	solution adheres to.</a:t>
            </a: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lang="en-US" sz="16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  4. Other Benefits: </a:t>
            </a:r>
            <a:r>
              <a:rPr lang="en-US" sz="1600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Highlight any additional benefits that do not fall into the above categories, such as technological 	advancements, innovation, or contributions to knowledge</a:t>
            </a:r>
            <a:r>
              <a:rPr lang="en-US" sz="1600" b="1" dirty="0">
                <a:solidFill>
                  <a:schemeClr val="dk1"/>
                </a:solidFill>
                <a:latin typeface="Arial" panose="02080604020202020204" pitchFamily="34" charset="0"/>
                <a:ea typeface="+mn-ea"/>
                <a:cs typeface="Arial" panose="02080604020202020204" pitchFamily="34" charset="0"/>
              </a:rPr>
              <a:t>.</a:t>
            </a:r>
          </a:p>
        </p:txBody>
      </p:sp>
      <p:sp>
        <p:nvSpPr>
          <p:cNvPr id="3" name="Oval 2" descr="Your startup LOGO">
            <a:extLst>
              <a:ext uri="{FF2B5EF4-FFF2-40B4-BE49-F238E27FC236}">
                <a16:creationId xmlns:a16="http://schemas.microsoft.com/office/drawing/2014/main" id="{C9840024-A36B-FE69-1D36-FBF904D8C79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3725" y="60848"/>
            <a:ext cx="2246575" cy="68397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50" b="1" u="sng" dirty="0" err="1">
                <a:solidFill>
                  <a:schemeClr val="tx1"/>
                </a:solidFill>
                <a:latin typeface="Algerian" panose="04020705040A02060702" pitchFamily="82" charset="0"/>
                <a:ea typeface="ＭＳ Ｐゴシック" pitchFamily="1" charset="-128"/>
                <a:cs typeface="Arial" pitchFamily="34" charset="0"/>
              </a:rPr>
              <a:t>GrIffYndor</a:t>
            </a:r>
            <a:endParaRPr lang="en-IN" sz="1750" b="1" u="sng" dirty="0">
              <a:solidFill>
                <a:schemeClr val="tx1"/>
              </a:solidFill>
              <a:latin typeface="Algerian" panose="04020705040A02060702" pitchFamily="82" charset="0"/>
              <a:ea typeface="ＭＳ Ｐゴシック" pitchFamily="1" charset="-128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MS PGothic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MS PGothic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MS PGothic" pitchFamily="1" charset="-128"/>
                <a:cs typeface="+mn-cs"/>
              </a:r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MS PGothic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86942" y="-53700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 descr="Your startup LOGO"/>
          <p:cNvSpPr/>
          <p:nvPr/>
        </p:nvSpPr>
        <p:spPr>
          <a:xfrm>
            <a:off x="290196" y="235260"/>
            <a:ext cx="1753634" cy="519121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chemeClr val="tx2"/>
                </a:solidFill>
                <a:latin typeface="Arial" panose="02080604020202020204" pitchFamily="34" charset="0"/>
                <a:ea typeface="MS PGothic" pitchFamily="1" charset="-128"/>
                <a:cs typeface="Arial" panose="02080604020202020204" pitchFamily="34" charset="0"/>
              </a:rPr>
              <a:t>Gryffindor</a:t>
            </a:r>
            <a:endParaRPr lang="en-IN" sz="2400" b="1" u="sng" dirty="0">
              <a:solidFill>
                <a:schemeClr val="tx2"/>
              </a:solidFill>
              <a:latin typeface="Arial" panose="02080604020202020204" pitchFamily="34" charset="0"/>
              <a:ea typeface="MS PGothic" pitchFamily="1" charset="-128"/>
              <a:cs typeface="Arial" panose="0208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584501" y="903084"/>
            <a:ext cx="5859354" cy="5083208"/>
          </a:xfrm>
          <a:prstGeom prst="rect">
            <a:avLst/>
          </a:prstGeom>
        </p:spPr>
      </p:pic>
      <p:sp>
        <p:nvSpPr>
          <p:cNvPr id="2" name="Oval 1" descr="Your startup LOGO"/>
          <p:cNvSpPr/>
          <p:nvPr/>
        </p:nvSpPr>
        <p:spPr>
          <a:xfrm>
            <a:off x="58483" y="58253"/>
            <a:ext cx="2246575" cy="68397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Griffyndor</a:t>
            </a:r>
            <a:endParaRPr lang="en-US" sz="2000" b="1" u="sng" dirty="0" err="1">
              <a:solidFill>
                <a:schemeClr val="tx1">
                  <a:lumMod val="85000"/>
                  <a:lumOff val="15000"/>
                </a:schemeClr>
              </a:solidFill>
              <a:latin typeface="Arial" panose="02080604020202020204" pitchFamily="34" charset="0"/>
              <a:ea typeface="MS PGothic" pitchFamily="1" charset="-128"/>
              <a:cs typeface="Arial" panose="02080604020202020204" pitchFamily="34" charset="0"/>
              <a:sym typeface="+mn-ea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61919" y="4336667"/>
            <a:ext cx="6513929" cy="1889768"/>
          </a:xfrm>
          <a:prstGeom prst="roundRect">
            <a:avLst>
              <a:gd name="adj" fmla="val 10830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Research &amp; </a:t>
            </a:r>
            <a:r>
              <a:rPr lang="en-US" sz="1600" b="1" dirty="0" err="1">
                <a:latin typeface="Arial" panose="02080604020202020204" pitchFamily="34" charset="0"/>
                <a:cs typeface="Arial" panose="02080604020202020204" pitchFamily="34" charset="0"/>
              </a:rPr>
              <a:t>Refferences</a:t>
            </a:r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 :</a:t>
            </a:r>
          </a:p>
          <a:p>
            <a:pPr algn="just"/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	1. Wikipedia :</a:t>
            </a:r>
            <a:r>
              <a:rPr lang="en-US" sz="1400" b="1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  <a:hlinkClick r:id="rId5"/>
              </a:rPr>
              <a:t>https://en.wikipedia.org/wiki/Medicinal_plants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just"/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</a:rPr>
              <a:t>	</a:t>
            </a:r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2. Dabur : </a:t>
            </a:r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  <a:hlinkClick r:id="rId6"/>
              </a:rPr>
              <a:t>https://shorturl.at/M9Dc4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just"/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</a:rPr>
              <a:t>	</a:t>
            </a:r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3. Medicine Library :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  <a:hlinkClick r:id="rId7"/>
              </a:rPr>
              <a:t>https://www.ncbi.nlm.nih.gov/books/NBK92773/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just"/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</a:rPr>
              <a:t>	</a:t>
            </a:r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4</a:t>
            </a:r>
            <a:r>
              <a:rPr lang="en-US" sz="1600" dirty="0">
                <a:latin typeface="Arial" panose="02080604020202020204" pitchFamily="34" charset="0"/>
                <a:cs typeface="Arial" panose="02080604020202020204" pitchFamily="34" charset="0"/>
              </a:rPr>
              <a:t>. </a:t>
            </a:r>
            <a:r>
              <a:rPr lang="en-US" sz="1600" b="1" dirty="0" err="1">
                <a:latin typeface="Arial" panose="02080604020202020204" pitchFamily="34" charset="0"/>
                <a:cs typeface="Arial" panose="02080604020202020204" pitchFamily="34" charset="0"/>
              </a:rPr>
              <a:t>HerbMed</a:t>
            </a:r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 :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  <a:hlinkClick r:id="rId8"/>
              </a:rPr>
              <a:t>https://www.herbday.org/gallery/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just"/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</a:rPr>
              <a:t>	</a:t>
            </a:r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5. Herbal Academy :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  <a:hlinkClick r:id="rId9"/>
              </a:rPr>
              <a:t>https://theherbalacademy.com/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</a:rPr>
              <a:t>	</a:t>
            </a:r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6. NCCIH :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  <a:hlinkClick r:id="rId10"/>
              </a:rPr>
              <a:t>https://www.nccih.nih.gov/health/herbs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161918" y="3255382"/>
            <a:ext cx="6485109" cy="994291"/>
          </a:xfrm>
          <a:prstGeom prst="roundRect">
            <a:avLst>
              <a:gd name="adj" fmla="val 10830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Research on various Herbal Plants :</a:t>
            </a:r>
          </a:p>
          <a:p>
            <a:pPr algn="just"/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	Link :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  <a:hlinkClick r:id="rId11"/>
              </a:rPr>
              <a:t>https://drive.google.com/drive/folders/1amD_IMZoOznnxJ0uj6pv-NGxFsNe2baD?usp=sharing*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161919" y="2174098"/>
            <a:ext cx="6485109" cy="994291"/>
          </a:xfrm>
          <a:prstGeom prst="roundRect">
            <a:avLst>
              <a:gd name="adj" fmla="val 10830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Demo Project (GitHub Link) :</a:t>
            </a:r>
          </a:p>
          <a:p>
            <a:pPr algn="just"/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	1.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  <a:hlinkClick r:id="rId12"/>
              </a:rPr>
              <a:t>https://github.com/ayushrskiaa/SIH-project-2024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algn="just"/>
            <a:r>
              <a:rPr lang="en-US" sz="1600" b="1" dirty="0">
                <a:latin typeface="Arial" panose="02080604020202020204" pitchFamily="34" charset="0"/>
                <a:cs typeface="Arial" panose="02080604020202020204" pitchFamily="34" charset="0"/>
              </a:rPr>
              <a:t>	2. </a:t>
            </a:r>
            <a:r>
              <a:rPr lang="en-US" sz="1400" dirty="0">
                <a:latin typeface="Arial" panose="02080604020202020204" pitchFamily="34" charset="0"/>
                <a:cs typeface="Arial" panose="02080604020202020204" pitchFamily="34" charset="0"/>
                <a:hlinkClick r:id="rId13"/>
              </a:rPr>
              <a:t>https://github.com/ayushrskiaa/SIH-project-docs</a:t>
            </a:r>
            <a:endParaRPr lang="en-US" sz="14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rcRect l="11119" t="7737" r="10672"/>
          <a:stretch>
            <a:fillRect/>
          </a:stretch>
        </p:blipFill>
        <p:spPr>
          <a:xfrm>
            <a:off x="9783506" y="1180917"/>
            <a:ext cx="2246575" cy="15144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rcRect t="11030" b="6945"/>
          <a:stretch>
            <a:fillRect/>
          </a:stretch>
        </p:blipFill>
        <p:spPr>
          <a:xfrm>
            <a:off x="6947974" y="2886843"/>
            <a:ext cx="2385431" cy="1514440"/>
          </a:xfrm>
          <a:prstGeom prst="rect">
            <a:avLst/>
          </a:prstGeom>
        </p:spPr>
      </p:pic>
      <p:sp>
        <p:nvSpPr>
          <p:cNvPr id="23" name="Rectangle: Rounded Corners 22"/>
          <p:cNvSpPr/>
          <p:nvPr/>
        </p:nvSpPr>
        <p:spPr>
          <a:xfrm>
            <a:off x="6984544" y="1229336"/>
            <a:ext cx="2245685" cy="14419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Virtual Reality (VR)</a:t>
            </a:r>
            <a:r>
              <a:rPr lang="en-US" sz="1100" dirty="0"/>
              <a:t> immerses users in simulated environments, enhancing experiences . Research shows VR improves learning retention, therapeutic outcomes, and real-world skill application.</a:t>
            </a:r>
          </a:p>
        </p:txBody>
      </p:sp>
      <p:cxnSp>
        <p:nvCxnSpPr>
          <p:cNvPr id="25" name="Straight Arrow Connector 24"/>
          <p:cNvCxnSpPr>
            <a:stCxn id="23" idx="3"/>
            <a:endCxn id="20" idx="1"/>
          </p:cNvCxnSpPr>
          <p:nvPr/>
        </p:nvCxnSpPr>
        <p:spPr>
          <a:xfrm flipV="1">
            <a:off x="9230229" y="1938137"/>
            <a:ext cx="553277" cy="12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/>
          <p:cNvSpPr/>
          <p:nvPr/>
        </p:nvSpPr>
        <p:spPr>
          <a:xfrm>
            <a:off x="9830952" y="2916695"/>
            <a:ext cx="2245685" cy="144190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Augmented Reality (AR) </a:t>
            </a:r>
            <a:r>
              <a:rPr lang="en-US" sz="1100" dirty="0"/>
              <a:t>overlays digital content onto the real world and enhance user interactions. Research indicates AR improves task performance and learning engagement.</a:t>
            </a:r>
          </a:p>
        </p:txBody>
      </p:sp>
      <p:cxnSp>
        <p:nvCxnSpPr>
          <p:cNvPr id="35" name="Straight Arrow Connector 34"/>
          <p:cNvCxnSpPr>
            <a:stCxn id="27" idx="1"/>
          </p:cNvCxnSpPr>
          <p:nvPr/>
        </p:nvCxnSpPr>
        <p:spPr>
          <a:xfrm flipH="1">
            <a:off x="9333405" y="3637649"/>
            <a:ext cx="497547" cy="4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6"/>
          <a:srcRect l="2734" t="314" r="-2734" b="4718"/>
          <a:stretch>
            <a:fillRect/>
          </a:stretch>
        </p:blipFill>
        <p:spPr>
          <a:xfrm>
            <a:off x="9915794" y="4616290"/>
            <a:ext cx="2245686" cy="159951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15794" y="5618195"/>
            <a:ext cx="2061483" cy="527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2" name="Rectangle: Rounded Corners 41"/>
          <p:cNvSpPr/>
          <p:nvPr/>
        </p:nvSpPr>
        <p:spPr>
          <a:xfrm>
            <a:off x="6984544" y="4622118"/>
            <a:ext cx="2385432" cy="159536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3D models of plants </a:t>
            </a:r>
            <a:r>
              <a:rPr lang="en-US" sz="1100" dirty="0"/>
              <a:t>offer detailed visualization for scientific research, enhancing botanical studies. Research shows these models aid in plant morphology analysis and accurate simulations of ecological environments.</a:t>
            </a:r>
          </a:p>
        </p:txBody>
      </p:sp>
      <p:cxnSp>
        <p:nvCxnSpPr>
          <p:cNvPr id="56" name="Straight Arrow Connector 55"/>
          <p:cNvCxnSpPr>
            <a:stCxn id="42" idx="3"/>
            <a:endCxn id="40" idx="1"/>
          </p:cNvCxnSpPr>
          <p:nvPr/>
        </p:nvCxnSpPr>
        <p:spPr>
          <a:xfrm flipV="1">
            <a:off x="9369976" y="5416047"/>
            <a:ext cx="545818" cy="37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8"/>
          <a:srcRect l="25916"/>
          <a:stretch>
            <a:fillRect/>
          </a:stretch>
        </p:blipFill>
        <p:spPr>
          <a:xfrm rot="10800000">
            <a:off x="10073443" y="5787857"/>
            <a:ext cx="388270" cy="3558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8"/>
          <a:srcRect l="25916"/>
          <a:stretch>
            <a:fillRect/>
          </a:stretch>
        </p:blipFill>
        <p:spPr>
          <a:xfrm>
            <a:off x="11695080" y="5841000"/>
            <a:ext cx="381557" cy="34967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79C156-33DB-C1AF-3F23-DCEF6C8F698A}"/>
              </a:ext>
            </a:extLst>
          </p:cNvPr>
          <p:cNvSpPr/>
          <p:nvPr/>
        </p:nvSpPr>
        <p:spPr>
          <a:xfrm>
            <a:off x="161919" y="1086456"/>
            <a:ext cx="6485109" cy="994291"/>
          </a:xfrm>
          <a:prstGeom prst="roundRect">
            <a:avLst>
              <a:gd name="adj" fmla="val 10830"/>
            </a:avLst>
          </a:prstGeom>
          <a:gradFill>
            <a:gsLst>
              <a:gs pos="0">
                <a:schemeClr val="dk1">
                  <a:tint val="50000"/>
                  <a:satMod val="300000"/>
                  <a:alpha val="42000"/>
                </a:schemeClr>
              </a:gs>
              <a:gs pos="35000">
                <a:schemeClr val="dk1">
                  <a:tint val="37000"/>
                  <a:satMod val="300000"/>
                  <a:alpha val="5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Video for Demonstration :</a:t>
            </a:r>
          </a:p>
          <a:p>
            <a:pPr algn="just"/>
            <a:r>
              <a:rPr lang="en-US" sz="1600" b="1" dirty="0">
                <a:latin typeface="Arial" pitchFamily="34" charset="0"/>
                <a:cs typeface="Arial" pitchFamily="34" charset="0"/>
              </a:rPr>
              <a:t>	1. </a:t>
            </a:r>
            <a:r>
              <a:rPr lang="en-US" sz="1000" dirty="0">
                <a:latin typeface="Arial" panose="02080604020202020204" pitchFamily="34" charset="0"/>
                <a:cs typeface="Arial" panose="02080604020202020204" pitchFamily="34" charset="0"/>
                <a:hlinkClick r:id="rId11"/>
              </a:rPr>
              <a:t>https://drive.google.com/drive/folders/1amD_IMZoOznnxJ0uj6pv-NGxFsNe2baD?usp=sharing*</a:t>
            </a:r>
            <a:endParaRPr lang="en-US" sz="10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12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2. </a:t>
            </a:r>
            <a:r>
              <a:rPr lang="en-US" sz="1100" dirty="0">
                <a:latin typeface="Arial" pitchFamily="34" charset="0"/>
                <a:cs typeface="Arial" pitchFamily="34" charset="0"/>
                <a:hlinkClick r:id="rId19"/>
              </a:rPr>
              <a:t>https://www.youtube.com/watch?v=FDE1CwYFCrM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val 3" descr="Your startup LOGO">
            <a:extLst>
              <a:ext uri="{FF2B5EF4-FFF2-40B4-BE49-F238E27FC236}">
                <a16:creationId xmlns:a16="http://schemas.microsoft.com/office/drawing/2014/main" id="{5307373D-61FC-9AB4-200F-66D144973E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8483" y="58253"/>
            <a:ext cx="2246575" cy="68397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750" b="1" u="sng" dirty="0" err="1">
                <a:solidFill>
                  <a:schemeClr val="tx1"/>
                </a:solidFill>
                <a:latin typeface="Algerian" panose="04020705040A02060702" pitchFamily="82" charset="0"/>
                <a:ea typeface="ＭＳ Ｐゴシック" pitchFamily="1" charset="-128"/>
                <a:cs typeface="Arial" pitchFamily="34" charset="0"/>
              </a:rPr>
              <a:t>GrIffYndor</a:t>
            </a:r>
            <a:endParaRPr lang="en-IN" sz="1750" b="1" u="sng" dirty="0">
              <a:solidFill>
                <a:schemeClr val="tx1"/>
              </a:solidFill>
              <a:latin typeface="Algerian" panose="04020705040A02060702" pitchFamily="82" charset="0"/>
              <a:ea typeface="ＭＳ Ｐゴシック" pitchFamily="1" charset="-128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1255</Words>
  <Application>Microsoft Office PowerPoint</Application>
  <PresentationFormat>Widescreen</PresentationFormat>
  <Paragraphs>120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montserratregular</vt:lpstr>
      <vt:lpstr>MS PGothic</vt:lpstr>
      <vt:lpstr>MS PGothic</vt:lpstr>
      <vt:lpstr>TradeGothic</vt:lpstr>
      <vt:lpstr>Algerian</vt:lpstr>
      <vt:lpstr>Arial</vt:lpstr>
      <vt:lpstr>Calibri</vt:lpstr>
      <vt:lpstr>Courier New</vt:lpstr>
      <vt:lpstr>Garamond</vt:lpstr>
      <vt:lpstr>Times New Roman</vt:lpstr>
      <vt:lpstr>Wingdings</vt:lpstr>
      <vt:lpstr>Office Theme</vt:lpstr>
      <vt:lpstr>SMART INDIA HACKATHON 2024</vt:lpstr>
      <vt:lpstr> </vt:lpstr>
      <vt:lpstr>TECHNICAL APPROACH</vt:lpstr>
      <vt:lpstr>FEASIBILITY AND VIABILITY</vt:lpstr>
      <vt:lpstr>IMPACT AND BENEFITS</vt:lpstr>
      <vt:lpstr>RESEARCH  AND REFERENCES</vt:lpstr>
    </vt:vector>
  </TitlesOfParts>
  <Company>Crowdfunder,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creator>Crowdfunder</dc:creator>
  <cp:lastModifiedBy>Alok Choudhary</cp:lastModifiedBy>
  <cp:revision>447</cp:revision>
  <dcterms:created xsi:type="dcterms:W3CDTF">2024-09-21T09:25:06Z</dcterms:created>
  <dcterms:modified xsi:type="dcterms:W3CDTF">2024-09-21T11:59:21Z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1033-11.1.0.11704</vt:lpwstr>
  </property>
</Properties>
</file>